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3" r:id="rId7"/>
    <p:sldId id="261" r:id="rId8"/>
    <p:sldId id="267" r:id="rId9"/>
    <p:sldId id="272" r:id="rId10"/>
    <p:sldId id="274" r:id="rId11"/>
    <p:sldId id="276" r:id="rId12"/>
    <p:sldId id="275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Lora" pitchFamily="2" charset="0"/>
      <p:regular r:id="rId15"/>
      <p:bold r:id="rId16"/>
      <p:italic r:id="rId17"/>
      <p:boldItalic r:id="rId18"/>
    </p:embeddedFont>
    <p:embeddedFont>
      <p:font typeface="Lora Bold" charset="0"/>
      <p:regular r:id="rId19"/>
    </p:embeddedFont>
    <p:embeddedFont>
      <p:font typeface="Lucida Bright" panose="02040602050505020304" pitchFamily="18" charset="0"/>
      <p:regular r:id="rId20"/>
      <p:bold r:id="rId21"/>
      <p:italic r:id="rId22"/>
      <p:boldItalic r:id="rId23"/>
    </p:embeddedFont>
    <p:embeddedFont>
      <p:font typeface="Monda Bold" panose="020B0604020202020204" charset="0"/>
      <p:regular r:id="rId24"/>
    </p:embeddedFont>
    <p:embeddedFont>
      <p:font typeface="MS Reference Sans Serif" panose="020B060403050404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22" autoAdjust="0"/>
  </p:normalViewPr>
  <p:slideViewPr>
    <p:cSldViewPr>
      <p:cViewPr varScale="1">
        <p:scale>
          <a:sx n="58" d="100"/>
          <a:sy n="58" d="100"/>
        </p:scale>
        <p:origin x="293" y="8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99F3CF6-1969-8D47-B32E-65EF3BC22DAE}"/>
              </a:ext>
            </a:extLst>
          </p:cNvPr>
          <p:cNvSpPr/>
          <p:nvPr/>
        </p:nvSpPr>
        <p:spPr>
          <a:xfrm flipH="1">
            <a:off x="8458200" y="0"/>
            <a:ext cx="9829800" cy="10287000"/>
          </a:xfrm>
          <a:custGeom>
            <a:avLst/>
            <a:gdLst/>
            <a:ahLst/>
            <a:cxnLst/>
            <a:rect l="l" t="t" r="r" b="b"/>
            <a:pathLst>
              <a:path w="9970416" h="11306658">
                <a:moveTo>
                  <a:pt x="9970416" y="0"/>
                </a:moveTo>
                <a:lnTo>
                  <a:pt x="0" y="0"/>
                </a:lnTo>
                <a:lnTo>
                  <a:pt x="0" y="11306658"/>
                </a:lnTo>
                <a:lnTo>
                  <a:pt x="9970416" y="11306658"/>
                </a:lnTo>
                <a:lnTo>
                  <a:pt x="9970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74991" y="2880571"/>
            <a:ext cx="9572943" cy="3434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  <a:spcBef>
                <a:spcPct val="0"/>
              </a:spcBef>
            </a:pPr>
            <a:r>
              <a:rPr lang="en-US" sz="6000" dirty="0">
                <a:solidFill>
                  <a:srgbClr val="FFE787"/>
                </a:solidFill>
                <a:latin typeface="Arial Black" panose="020B0A04020102020204" pitchFamily="34" charset="0"/>
                <a:ea typeface="Monda Bold"/>
                <a:cs typeface="Monda Bold"/>
                <a:sym typeface="Monda Bold"/>
              </a:rPr>
              <a:t>TRAFFIC LIGHT USING ARDUINO UNO</a:t>
            </a:r>
            <a:endParaRPr lang="en-US" sz="6000" u="none" strike="noStrike" dirty="0">
              <a:solidFill>
                <a:srgbClr val="FFE787"/>
              </a:solidFill>
              <a:latin typeface="Arial Black" panose="020B0A04020102020204" pitchFamily="34" charset="0"/>
              <a:ea typeface="Monda Bold"/>
              <a:cs typeface="Monda Bold"/>
              <a:sym typeface="Mond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275FD-D05F-6D7F-B6A7-52B85512E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09" y="2385066"/>
            <a:ext cx="13258800" cy="7859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C8E11B-2DA4-4875-41DF-FC71AEAB5FBB}"/>
              </a:ext>
            </a:extLst>
          </p:cNvPr>
          <p:cNvSpPr txBox="1"/>
          <p:nvPr/>
        </p:nvSpPr>
        <p:spPr>
          <a:xfrm>
            <a:off x="228600" y="8274911"/>
            <a:ext cx="11568544" cy="2012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ts val="3840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AZMAL BABU.B (23205008)</a:t>
            </a:r>
          </a:p>
          <a:p>
            <a:pPr marL="0" lvl="0" indent="0" algn="just">
              <a:lnSpc>
                <a:spcPts val="3840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ADHITHYAN.K (23205003)</a:t>
            </a:r>
          </a:p>
          <a:p>
            <a:pPr marL="0" lvl="0" indent="0" algn="just">
              <a:lnSpc>
                <a:spcPts val="3840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PRAKALATHAN.G (232050036)</a:t>
            </a:r>
          </a:p>
          <a:p>
            <a:pPr marL="0" lvl="0" indent="0" algn="just">
              <a:lnSpc>
                <a:spcPts val="3840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MOHAMED IRFAN.J (23205030)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E3CA6-A6F3-CD81-C524-FB5765EF2EE4}"/>
              </a:ext>
            </a:extLst>
          </p:cNvPr>
          <p:cNvSpPr txBox="1"/>
          <p:nvPr/>
        </p:nvSpPr>
        <p:spPr>
          <a:xfrm>
            <a:off x="5257800" y="1934540"/>
            <a:ext cx="11623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E787"/>
                </a:solidFill>
                <a:latin typeface="Lora Bold" charset="0"/>
                <a:ea typeface="Monda Bold"/>
                <a:cs typeface="Monda Bold"/>
                <a:sym typeface="Monda Bold"/>
              </a:rPr>
              <a:t>-MASTER OF COMPUTER APPLICATION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FC581-130E-0843-9EE8-24D6C4179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13" y="423407"/>
            <a:ext cx="7911880" cy="1223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A5BAC-C699-50C4-4F9A-B47FB11B9934}"/>
              </a:ext>
            </a:extLst>
          </p:cNvPr>
          <p:cNvSpPr txBox="1"/>
          <p:nvPr/>
        </p:nvSpPr>
        <p:spPr>
          <a:xfrm>
            <a:off x="6781800" y="6580769"/>
            <a:ext cx="5342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DFC"/>
                </a:solidFill>
                <a:latin typeface="Monda Bold"/>
                <a:sym typeface="Monda Bold"/>
              </a:rPr>
              <a:t>- Guide: VARSHA JJ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0110709" y="2155820"/>
            <a:ext cx="20995782" cy="1860560"/>
            <a:chOff x="0" y="0"/>
            <a:chExt cx="27994376" cy="2480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7405641" y="3023592"/>
            <a:ext cx="20995782" cy="1860560"/>
            <a:chOff x="0" y="0"/>
            <a:chExt cx="27994376" cy="248074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2204673" y="265005"/>
            <a:ext cx="769841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6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OUTPUT:</a:t>
            </a:r>
            <a:endParaRPr lang="en-US" sz="9600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7FADD3-670B-0C0A-09EB-26FF0E4F9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11" y="3502127"/>
            <a:ext cx="10273462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8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0110709" y="2155820"/>
            <a:ext cx="20995782" cy="1860560"/>
            <a:chOff x="0" y="0"/>
            <a:chExt cx="27994376" cy="2480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7405641" y="3023592"/>
            <a:ext cx="20995782" cy="1860560"/>
            <a:chOff x="0" y="0"/>
            <a:chExt cx="27994376" cy="248074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7D866ED4-6819-95DA-2DB6-9CCD753B8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543" y="2552700"/>
            <a:ext cx="14407521" cy="726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Place the LEDs on the Breadboard: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Insert the Red LED into the breadboard.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Insert the Yellow LED into the breadboard.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Insert the Green LED into the breadboard.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the Resistors: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a 220 ohm resistor to the cathode (short leg) of each LED. The other end of each resistor should be connected to the ground rail on the breadboard.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the LEDs to Arduino Pins: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the anode (long leg) of the Red LED to digital pin 13 on the Arduino.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the anode of the Yellow LED to digital pin 12.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the anode of the Green LED to digital pin 11.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Ground: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Connect the ground rail on the breadboard to one of the GND pins on the Arduino.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DACE83-2DAB-E2DD-05DF-BBECB0D2EAC9}"/>
              </a:ext>
            </a:extLst>
          </p:cNvPr>
          <p:cNvSpPr txBox="1"/>
          <p:nvPr/>
        </p:nvSpPr>
        <p:spPr>
          <a:xfrm>
            <a:off x="1066800" y="31474"/>
            <a:ext cx="9833112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48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OUTPUT EXPLONATION:</a:t>
            </a:r>
            <a:endParaRPr lang="en-US" sz="4800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</p:spTree>
    <p:extLst>
      <p:ext uri="{BB962C8B-B14F-4D97-AF65-F5344CB8AC3E}">
        <p14:creationId xmlns:p14="http://schemas.microsoft.com/office/powerpoint/2010/main" val="59201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>
            <a:extLst>
              <a:ext uri="{FF2B5EF4-FFF2-40B4-BE49-F238E27FC236}">
                <a16:creationId xmlns:a16="http://schemas.microsoft.com/office/drawing/2014/main" id="{56C3DBC8-BB00-179E-E7CF-968A4FAA7FDA}"/>
              </a:ext>
            </a:extLst>
          </p:cNvPr>
          <p:cNvGrpSpPr/>
          <p:nvPr/>
        </p:nvGrpSpPr>
        <p:grpSpPr>
          <a:xfrm>
            <a:off x="3899158" y="4029506"/>
            <a:ext cx="8282099" cy="1688438"/>
            <a:chOff x="0" y="0"/>
            <a:chExt cx="3343804" cy="118467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D35852E-F2E7-3BB4-16F1-A93F411284AF}"/>
                </a:ext>
              </a:extLst>
            </p:cNvPr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B90645ED-B691-EAAC-AA37-FC8072F03EFB}"/>
                </a:ext>
              </a:extLst>
            </p:cNvPr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 rot="-5400000">
            <a:off x="-10110709" y="2155820"/>
            <a:ext cx="20995782" cy="1860560"/>
            <a:chOff x="0" y="0"/>
            <a:chExt cx="27994376" cy="2480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7405641" y="3023592"/>
            <a:ext cx="20995782" cy="1860560"/>
            <a:chOff x="0" y="0"/>
            <a:chExt cx="27994376" cy="248074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4191000" y="4178216"/>
            <a:ext cx="7698417" cy="149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88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THANK YOU!</a:t>
            </a:r>
            <a:endParaRPr lang="en-US" sz="8800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</p:spTree>
    <p:extLst>
      <p:ext uri="{BB962C8B-B14F-4D97-AF65-F5344CB8AC3E}">
        <p14:creationId xmlns:p14="http://schemas.microsoft.com/office/powerpoint/2010/main" val="3302111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15893" y="-509829"/>
            <a:ext cx="9970416" cy="11306658"/>
          </a:xfrm>
          <a:custGeom>
            <a:avLst/>
            <a:gdLst/>
            <a:ahLst/>
            <a:cxnLst/>
            <a:rect l="l" t="t" r="r" b="b"/>
            <a:pathLst>
              <a:path w="9970416" h="11306658">
                <a:moveTo>
                  <a:pt x="9970416" y="0"/>
                </a:moveTo>
                <a:lnTo>
                  <a:pt x="0" y="0"/>
                </a:lnTo>
                <a:lnTo>
                  <a:pt x="0" y="11306658"/>
                </a:lnTo>
                <a:lnTo>
                  <a:pt x="9970416" y="11306658"/>
                </a:lnTo>
                <a:lnTo>
                  <a:pt x="9970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41734" y="3258015"/>
            <a:ext cx="7895653" cy="1058749"/>
            <a:chOff x="0" y="-47625"/>
            <a:chExt cx="3096088" cy="577280"/>
          </a:xfrm>
        </p:grpSpPr>
        <p:sp>
          <p:nvSpPr>
            <p:cNvPr id="4" name="Freeform 4"/>
            <p:cNvSpPr/>
            <p:nvPr/>
          </p:nvSpPr>
          <p:spPr>
            <a:xfrm>
              <a:off x="119278" y="-33625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14606" y="4780033"/>
            <a:ext cx="7495072" cy="1210103"/>
            <a:chOff x="0" y="0"/>
            <a:chExt cx="2976810" cy="5296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45918" y="6526053"/>
            <a:ext cx="7591470" cy="1074483"/>
            <a:chOff x="0" y="0"/>
            <a:chExt cx="2976810" cy="5296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099510" y="3358468"/>
            <a:ext cx="740689" cy="91983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099510" y="4941507"/>
            <a:ext cx="828768" cy="94905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257873" y="6617437"/>
            <a:ext cx="850078" cy="927154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44086" y="2567229"/>
            <a:ext cx="1948627" cy="8229600"/>
          </a:xfrm>
          <a:custGeom>
            <a:avLst/>
            <a:gdLst/>
            <a:ahLst/>
            <a:cxnLst/>
            <a:rect l="l" t="t" r="r" b="b"/>
            <a:pathLst>
              <a:path w="1948627" h="8229600">
                <a:moveTo>
                  <a:pt x="0" y="0"/>
                </a:moveTo>
                <a:lnTo>
                  <a:pt x="1948626" y="0"/>
                </a:lnTo>
                <a:lnTo>
                  <a:pt x="1948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86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5731469" y="1759158"/>
            <a:ext cx="9708525" cy="8144236"/>
          </a:xfrm>
          <a:custGeom>
            <a:avLst/>
            <a:gdLst/>
            <a:ahLst/>
            <a:cxnLst/>
            <a:rect l="l" t="t" r="r" b="b"/>
            <a:pathLst>
              <a:path w="9708525" h="8144236">
                <a:moveTo>
                  <a:pt x="0" y="0"/>
                </a:moveTo>
                <a:lnTo>
                  <a:pt x="9708526" y="0"/>
                </a:lnTo>
                <a:lnTo>
                  <a:pt x="9708526" y="8144236"/>
                </a:lnTo>
                <a:lnTo>
                  <a:pt x="0" y="8144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3497297" y="256336"/>
            <a:ext cx="1521493" cy="6425693"/>
          </a:xfrm>
          <a:custGeom>
            <a:avLst/>
            <a:gdLst/>
            <a:ahLst/>
            <a:cxnLst/>
            <a:rect l="l" t="t" r="r" b="b"/>
            <a:pathLst>
              <a:path w="1521493" h="6425693">
                <a:moveTo>
                  <a:pt x="1521492" y="0"/>
                </a:moveTo>
                <a:lnTo>
                  <a:pt x="0" y="0"/>
                </a:lnTo>
                <a:lnTo>
                  <a:pt x="0" y="6425693"/>
                </a:lnTo>
                <a:lnTo>
                  <a:pt x="1521492" y="6425693"/>
                </a:lnTo>
                <a:lnTo>
                  <a:pt x="1521492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093009" y="-1538529"/>
            <a:ext cx="1884048" cy="3077058"/>
          </a:xfrm>
          <a:custGeom>
            <a:avLst/>
            <a:gdLst/>
            <a:ahLst/>
            <a:cxnLst/>
            <a:rect l="l" t="t" r="r" b="b"/>
            <a:pathLst>
              <a:path w="1884048" h="3077058">
                <a:moveTo>
                  <a:pt x="0" y="0"/>
                </a:moveTo>
                <a:lnTo>
                  <a:pt x="1884048" y="0"/>
                </a:lnTo>
                <a:lnTo>
                  <a:pt x="1884048" y="3077058"/>
                </a:lnTo>
                <a:lnTo>
                  <a:pt x="0" y="3077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691"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3669315" y="105423"/>
            <a:ext cx="2698949" cy="4407969"/>
          </a:xfrm>
          <a:custGeom>
            <a:avLst/>
            <a:gdLst/>
            <a:ahLst/>
            <a:cxnLst/>
            <a:rect l="l" t="t" r="r" b="b"/>
            <a:pathLst>
              <a:path w="2698949" h="4407969">
                <a:moveTo>
                  <a:pt x="2698949" y="0"/>
                </a:moveTo>
                <a:lnTo>
                  <a:pt x="0" y="0"/>
                </a:lnTo>
                <a:lnTo>
                  <a:pt x="0" y="4407969"/>
                </a:lnTo>
                <a:lnTo>
                  <a:pt x="2698949" y="4407969"/>
                </a:lnTo>
                <a:lnTo>
                  <a:pt x="269894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691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935972" y="5278596"/>
            <a:ext cx="330607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METHODOLOGY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609" y="3722572"/>
            <a:ext cx="3537533" cy="48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33413" y="6978438"/>
            <a:ext cx="3794478" cy="47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28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PROPOSED SYSTEM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88397" y="27756"/>
            <a:ext cx="8158632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u="none" strike="noStrike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TABLE OF CONTENTS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72044" y="2958636"/>
            <a:ext cx="1961369" cy="1361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54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01.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95740" y="4497590"/>
            <a:ext cx="2437673" cy="136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54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02.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15936" y="6226646"/>
            <a:ext cx="2437673" cy="136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54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03.</a:t>
            </a: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1FA6E278-17CE-EDD2-FEC4-1A0B729E9DC8}"/>
              </a:ext>
            </a:extLst>
          </p:cNvPr>
          <p:cNvSpPr txBox="1"/>
          <p:nvPr/>
        </p:nvSpPr>
        <p:spPr>
          <a:xfrm>
            <a:off x="8106346" y="3660278"/>
            <a:ext cx="11302575" cy="21918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C2F158F4-3C0B-35F4-559C-CB86BB156116}"/>
              </a:ext>
            </a:extLst>
          </p:cNvPr>
          <p:cNvGrpSpPr/>
          <p:nvPr/>
        </p:nvGrpSpPr>
        <p:grpSpPr>
          <a:xfrm>
            <a:off x="10018208" y="8025864"/>
            <a:ext cx="7591470" cy="1074483"/>
            <a:chOff x="0" y="0"/>
            <a:chExt cx="2976810" cy="529655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D7A91004-718E-AD3D-323D-365289094332}"/>
                </a:ext>
              </a:extLst>
            </p:cNvPr>
            <p:cNvSpPr/>
            <p:nvPr/>
          </p:nvSpPr>
          <p:spPr>
            <a:xfrm>
              <a:off x="0" y="0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B0A44B91-9CB5-809F-CF1A-E30A0B767761}"/>
                </a:ext>
              </a:extLst>
            </p:cNvPr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Freeform 14">
            <a:extLst>
              <a:ext uri="{FF2B5EF4-FFF2-40B4-BE49-F238E27FC236}">
                <a16:creationId xmlns:a16="http://schemas.microsoft.com/office/drawing/2014/main" id="{B94A876E-C35C-7F25-E7C5-EC78412252AA}"/>
              </a:ext>
            </a:extLst>
          </p:cNvPr>
          <p:cNvSpPr/>
          <p:nvPr/>
        </p:nvSpPr>
        <p:spPr>
          <a:xfrm flipH="1">
            <a:off x="16469854" y="8183991"/>
            <a:ext cx="850078" cy="927154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B19F65-66B1-6D2E-F6BE-02495A2601A7}"/>
              </a:ext>
            </a:extLst>
          </p:cNvPr>
          <p:cNvSpPr txBox="1"/>
          <p:nvPr/>
        </p:nvSpPr>
        <p:spPr>
          <a:xfrm>
            <a:off x="7317206" y="8316966"/>
            <a:ext cx="13568255" cy="106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LITERATURE REVIEW(existing system)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endParaRPr lang="en-US" sz="3200" i="1" dirty="0">
              <a:solidFill>
                <a:srgbClr val="FFFDFC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2AC819-B0CA-B0C2-8F3F-EFE3A8670471}"/>
              </a:ext>
            </a:extLst>
          </p:cNvPr>
          <p:cNvSpPr txBox="1"/>
          <p:nvPr/>
        </p:nvSpPr>
        <p:spPr>
          <a:xfrm>
            <a:off x="-1406021" y="7685250"/>
            <a:ext cx="1316874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54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04.</a:t>
            </a:r>
            <a:endParaRPr lang="en-US" sz="1800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921782" y="5448300"/>
            <a:ext cx="10251418" cy="4295776"/>
            <a:chOff x="0" y="0"/>
            <a:chExt cx="2750797" cy="8393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50797" cy="839377"/>
            </a:xfrm>
            <a:custGeom>
              <a:avLst/>
              <a:gdLst/>
              <a:ahLst/>
              <a:cxnLst/>
              <a:rect l="l" t="t" r="r" b="b"/>
              <a:pathLst>
                <a:path w="2750797" h="839377">
                  <a:moveTo>
                    <a:pt x="37804" y="0"/>
                  </a:moveTo>
                  <a:lnTo>
                    <a:pt x="2712993" y="0"/>
                  </a:lnTo>
                  <a:cubicBezTo>
                    <a:pt x="2723019" y="0"/>
                    <a:pt x="2732635" y="3983"/>
                    <a:pt x="2739724" y="11072"/>
                  </a:cubicBezTo>
                  <a:cubicBezTo>
                    <a:pt x="2746814" y="18162"/>
                    <a:pt x="2750797" y="27778"/>
                    <a:pt x="2750797" y="37804"/>
                  </a:cubicBezTo>
                  <a:lnTo>
                    <a:pt x="2750797" y="801573"/>
                  </a:lnTo>
                  <a:cubicBezTo>
                    <a:pt x="2750797" y="822452"/>
                    <a:pt x="2733871" y="839377"/>
                    <a:pt x="2712993" y="839377"/>
                  </a:cubicBezTo>
                  <a:lnTo>
                    <a:pt x="37804" y="839377"/>
                  </a:lnTo>
                  <a:cubicBezTo>
                    <a:pt x="27778" y="839377"/>
                    <a:pt x="18162" y="835394"/>
                    <a:pt x="11072" y="828305"/>
                  </a:cubicBezTo>
                  <a:cubicBezTo>
                    <a:pt x="3983" y="821215"/>
                    <a:pt x="0" y="811600"/>
                    <a:pt x="0" y="801573"/>
                  </a:cubicBezTo>
                  <a:lnTo>
                    <a:pt x="0" y="37804"/>
                  </a:lnTo>
                  <a:cubicBezTo>
                    <a:pt x="0" y="27778"/>
                    <a:pt x="3983" y="18162"/>
                    <a:pt x="11072" y="11072"/>
                  </a:cubicBezTo>
                  <a:cubicBezTo>
                    <a:pt x="18162" y="3983"/>
                    <a:pt x="27778" y="0"/>
                    <a:pt x="37804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750797" cy="887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378" t="17846" b="10709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181600" y="2612597"/>
            <a:ext cx="7359269" cy="1492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88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OBJECTIVE</a:t>
            </a:r>
            <a:endParaRPr lang="en-US" sz="8800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62500" y="4973539"/>
            <a:ext cx="8763000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The primary objective of this project is to create a functioning traffic light system that simulates the basic operation of a real-world traffic light. The system will sequentially control three LEDs to mimic the red, yellow, and green lights, implementing the standard traffic light sequence.</a:t>
            </a:r>
          </a:p>
          <a:p>
            <a:pPr algn="just">
              <a:lnSpc>
                <a:spcPts val="3120"/>
              </a:lnSpc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indent="-457200" algn="just">
              <a:lnSpc>
                <a:spcPts val="312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ea typeface="Lora"/>
                <a:cs typeface="Lora"/>
                <a:sym typeface="Lora"/>
              </a:rPr>
              <a:t>With the integration of artificial intelligence, sensors, and machine learning algorithms, traffic management will be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ea typeface="Lora"/>
                <a:cs typeface="Lora"/>
                <a:sym typeface="Lora"/>
              </a:rPr>
              <a:t>revolutionised.We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ea typeface="Lora"/>
                <a:cs typeface="Lora"/>
                <a:sym typeface="Lora"/>
              </a:rPr>
              <a:t> can expect to see a shift towards a more seamless and connected traffic system with fewer accidents and less time wasted sitting in traffic.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4213" y="-3799129"/>
            <a:ext cx="22517763" cy="15952364"/>
            <a:chOff x="0" y="0"/>
            <a:chExt cx="30023685" cy="21269818"/>
          </a:xfrm>
        </p:grpSpPr>
        <p:sp>
          <p:nvSpPr>
            <p:cNvPr id="3" name="Freeform 3"/>
            <p:cNvSpPr/>
            <p:nvPr/>
          </p:nvSpPr>
          <p:spPr>
            <a:xfrm>
              <a:off x="11045528" y="0"/>
              <a:ext cx="18978156" cy="18874639"/>
            </a:xfrm>
            <a:custGeom>
              <a:avLst/>
              <a:gdLst/>
              <a:ahLst/>
              <a:cxnLst/>
              <a:rect l="l" t="t" r="r" b="b"/>
              <a:pathLst>
                <a:path w="18978156" h="18874639">
                  <a:moveTo>
                    <a:pt x="0" y="0"/>
                  </a:moveTo>
                  <a:lnTo>
                    <a:pt x="18978157" y="0"/>
                  </a:lnTo>
                  <a:lnTo>
                    <a:pt x="18978157" y="18874639"/>
                  </a:lnTo>
                  <a:lnTo>
                    <a:pt x="0" y="18874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5443988"/>
              <a:ext cx="15768282" cy="15825830"/>
            </a:xfrm>
            <a:custGeom>
              <a:avLst/>
              <a:gdLst/>
              <a:ahLst/>
              <a:cxnLst/>
              <a:rect l="l" t="t" r="r" b="b"/>
              <a:pathLst>
                <a:path w="15768282" h="15825830">
                  <a:moveTo>
                    <a:pt x="15768282" y="0"/>
                  </a:moveTo>
                  <a:lnTo>
                    <a:pt x="0" y="0"/>
                  </a:lnTo>
                  <a:lnTo>
                    <a:pt x="0" y="15825830"/>
                  </a:lnTo>
                  <a:lnTo>
                    <a:pt x="15768282" y="15825830"/>
                  </a:lnTo>
                  <a:lnTo>
                    <a:pt x="15768282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995501" y="3071989"/>
            <a:ext cx="12696007" cy="4498054"/>
            <a:chOff x="0" y="0"/>
            <a:chExt cx="3343804" cy="118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16158" y="2902718"/>
            <a:ext cx="11867501" cy="143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4EBC7-C7F9-C294-12A9-991D282B5FBC}"/>
              </a:ext>
            </a:extLst>
          </p:cNvPr>
          <p:cNvSpPr txBox="1"/>
          <p:nvPr/>
        </p:nvSpPr>
        <p:spPr>
          <a:xfrm>
            <a:off x="4035681" y="4242286"/>
            <a:ext cx="1125681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</a:rPr>
              <a:t>Traffic lights are essential components of modern road systems, controlling the flow of traffic and ensuring safety at intersections. Building a traffic light system with an Arduino Uno offers a practical way to explore concepts in electronics and programming.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877" y="1522345"/>
            <a:ext cx="20551754" cy="13937826"/>
          </a:xfrm>
          <a:custGeom>
            <a:avLst/>
            <a:gdLst/>
            <a:ahLst/>
            <a:cxnLst/>
            <a:rect l="l" t="t" r="r" b="b"/>
            <a:pathLst>
              <a:path w="20551754" h="13937826">
                <a:moveTo>
                  <a:pt x="0" y="0"/>
                </a:moveTo>
                <a:lnTo>
                  <a:pt x="20551754" y="0"/>
                </a:lnTo>
                <a:lnTo>
                  <a:pt x="20551754" y="13937827"/>
                </a:lnTo>
                <a:lnTo>
                  <a:pt x="0" y="1393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5467" y="3643003"/>
            <a:ext cx="8044410" cy="6748252"/>
          </a:xfrm>
          <a:custGeom>
            <a:avLst/>
            <a:gdLst/>
            <a:ahLst/>
            <a:cxnLst/>
            <a:rect l="l" t="t" r="r" b="b"/>
            <a:pathLst>
              <a:path w="8044410" h="6748252">
                <a:moveTo>
                  <a:pt x="0" y="0"/>
                </a:moveTo>
                <a:lnTo>
                  <a:pt x="8044410" y="0"/>
                </a:lnTo>
                <a:lnTo>
                  <a:pt x="8044410" y="6748252"/>
                </a:lnTo>
                <a:lnTo>
                  <a:pt x="0" y="67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68286" y="4205580"/>
            <a:ext cx="1800799" cy="7605281"/>
          </a:xfrm>
          <a:custGeom>
            <a:avLst/>
            <a:gdLst/>
            <a:ahLst/>
            <a:cxnLst/>
            <a:rect l="l" t="t" r="r" b="b"/>
            <a:pathLst>
              <a:path w="1800799" h="7605281">
                <a:moveTo>
                  <a:pt x="0" y="0"/>
                </a:moveTo>
                <a:lnTo>
                  <a:pt x="1800799" y="0"/>
                </a:lnTo>
                <a:lnTo>
                  <a:pt x="1800799" y="7605281"/>
                </a:lnTo>
                <a:lnTo>
                  <a:pt x="0" y="760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0337" y="3713979"/>
            <a:ext cx="8044410" cy="6748252"/>
          </a:xfrm>
          <a:custGeom>
            <a:avLst/>
            <a:gdLst/>
            <a:ahLst/>
            <a:cxnLst/>
            <a:rect l="l" t="t" r="r" b="b"/>
            <a:pathLst>
              <a:path w="8044410" h="6748252">
                <a:moveTo>
                  <a:pt x="0" y="0"/>
                </a:moveTo>
                <a:lnTo>
                  <a:pt x="8044411" y="0"/>
                </a:lnTo>
                <a:lnTo>
                  <a:pt x="8044411" y="6748252"/>
                </a:lnTo>
                <a:lnTo>
                  <a:pt x="0" y="67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6349374" y="4381500"/>
            <a:ext cx="1800799" cy="7605281"/>
          </a:xfrm>
          <a:custGeom>
            <a:avLst/>
            <a:gdLst/>
            <a:ahLst/>
            <a:cxnLst/>
            <a:rect l="l" t="t" r="r" b="b"/>
            <a:pathLst>
              <a:path w="1800799" h="7605281">
                <a:moveTo>
                  <a:pt x="1800798" y="0"/>
                </a:moveTo>
                <a:lnTo>
                  <a:pt x="0" y="0"/>
                </a:lnTo>
                <a:lnTo>
                  <a:pt x="0" y="7605281"/>
                </a:lnTo>
                <a:lnTo>
                  <a:pt x="1800798" y="7605281"/>
                </a:lnTo>
                <a:lnTo>
                  <a:pt x="1800798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243926" y="5143500"/>
            <a:ext cx="7764550" cy="3747258"/>
            <a:chOff x="0" y="0"/>
            <a:chExt cx="2044984" cy="986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38692" y="5574589"/>
            <a:ext cx="7764550" cy="3747258"/>
            <a:chOff x="0" y="0"/>
            <a:chExt cx="2044984" cy="9869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75175" y="5321865"/>
            <a:ext cx="4763914" cy="2104963"/>
            <a:chOff x="0" y="-1181094"/>
            <a:chExt cx="6351885" cy="2806617"/>
          </a:xfrm>
        </p:grpSpPr>
        <p:sp>
          <p:nvSpPr>
            <p:cNvPr id="14" name="TextBox 14"/>
            <p:cNvSpPr txBox="1"/>
            <p:nvPr/>
          </p:nvSpPr>
          <p:spPr>
            <a:xfrm>
              <a:off x="239719" y="-1181094"/>
              <a:ext cx="6112166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chemeClr val="bg1"/>
                  </a:solidFill>
                </a:rPr>
                <a:t>Software Components</a:t>
              </a:r>
            </a:p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84092"/>
              <a:ext cx="6112166" cy="541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399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7813" y="5709886"/>
            <a:ext cx="576216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Hardware Components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  <a:ea typeface="Monda Bold"/>
              <a:cs typeface="Monda Bold"/>
              <a:sym typeface="Mon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56116" y="65259"/>
            <a:ext cx="7606227" cy="143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72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METHODOLOGY</a:t>
            </a:r>
            <a:endParaRPr lang="en-US" sz="7200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720477" y="301449"/>
            <a:ext cx="4253614" cy="3568249"/>
          </a:xfrm>
          <a:custGeom>
            <a:avLst/>
            <a:gdLst/>
            <a:ahLst/>
            <a:cxnLst/>
            <a:rect l="l" t="t" r="r" b="b"/>
            <a:pathLst>
              <a:path w="4253614" h="3568249">
                <a:moveTo>
                  <a:pt x="0" y="0"/>
                </a:moveTo>
                <a:lnTo>
                  <a:pt x="4253615" y="0"/>
                </a:lnTo>
                <a:lnTo>
                  <a:pt x="4253615" y="3568250"/>
                </a:lnTo>
                <a:lnTo>
                  <a:pt x="0" y="356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756863" y="301449"/>
            <a:ext cx="4253614" cy="3568249"/>
          </a:xfrm>
          <a:custGeom>
            <a:avLst/>
            <a:gdLst/>
            <a:ahLst/>
            <a:cxnLst/>
            <a:rect l="l" t="t" r="r" b="b"/>
            <a:pathLst>
              <a:path w="4253614" h="3568249">
                <a:moveTo>
                  <a:pt x="0" y="0"/>
                </a:moveTo>
                <a:lnTo>
                  <a:pt x="4253615" y="0"/>
                </a:lnTo>
                <a:lnTo>
                  <a:pt x="4253615" y="3568250"/>
                </a:lnTo>
                <a:lnTo>
                  <a:pt x="0" y="356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6271" y="563587"/>
            <a:ext cx="979930" cy="4138522"/>
          </a:xfrm>
          <a:custGeom>
            <a:avLst/>
            <a:gdLst/>
            <a:ahLst/>
            <a:cxnLst/>
            <a:rect l="l" t="t" r="r" b="b"/>
            <a:pathLst>
              <a:path w="979930" h="4138522">
                <a:moveTo>
                  <a:pt x="0" y="0"/>
                </a:moveTo>
                <a:lnTo>
                  <a:pt x="979930" y="0"/>
                </a:lnTo>
                <a:lnTo>
                  <a:pt x="979930" y="4138522"/>
                </a:lnTo>
                <a:lnTo>
                  <a:pt x="0" y="413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3152772" y="563587"/>
            <a:ext cx="979930" cy="4138522"/>
          </a:xfrm>
          <a:custGeom>
            <a:avLst/>
            <a:gdLst/>
            <a:ahLst/>
            <a:cxnLst/>
            <a:rect l="l" t="t" r="r" b="b"/>
            <a:pathLst>
              <a:path w="979930" h="4138522">
                <a:moveTo>
                  <a:pt x="979930" y="0"/>
                </a:moveTo>
                <a:lnTo>
                  <a:pt x="0" y="0"/>
                </a:lnTo>
                <a:lnTo>
                  <a:pt x="0" y="4138522"/>
                </a:lnTo>
                <a:lnTo>
                  <a:pt x="979930" y="4138522"/>
                </a:lnTo>
                <a:lnTo>
                  <a:pt x="97993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E5421430-F192-6698-EF0A-1DB32035C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5" y="6563221"/>
            <a:ext cx="759870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Arduino Uno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: Microcontroller board to control the system.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LEDs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: Three LEDs representing the traffic light signals (red, yellow, green).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Resistors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: 220-ohm resistors to limit current to the LEDs.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Breadboard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: For assembling the circuit.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Jumper Wires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Bright" panose="02040602050505020304" pitchFamily="18" charset="0"/>
              </a:rPr>
              <a:t>: For making connections between components. 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6F47C3C6-0BE3-1F09-B556-5F93FEDDD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4113" y="6209262"/>
            <a:ext cx="746417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Traffic Light Sequence Management: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Control the switching of the traffic lights (red, yellow, green) based on a predefined time interval.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Pedestrian Button Handling: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Detect when the pedestrian button is pressed and trigger a pedestrian crossing sequence.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Optional Buzzer Integration: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Use a buzzer to provide an auditory signal when it's safe for pedestrians to cross.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78A826A-10AA-A358-4ECB-56525D8E8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0" y="1419098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0020" y="-160502"/>
            <a:ext cx="10067960" cy="10608003"/>
          </a:xfrm>
          <a:custGeom>
            <a:avLst/>
            <a:gdLst/>
            <a:ahLst/>
            <a:cxnLst/>
            <a:rect l="l" t="t" r="r" b="b"/>
            <a:pathLst>
              <a:path w="10067960" h="10608003">
                <a:moveTo>
                  <a:pt x="0" y="0"/>
                </a:moveTo>
                <a:lnTo>
                  <a:pt x="10067960" y="0"/>
                </a:lnTo>
                <a:lnTo>
                  <a:pt x="10067960" y="10608004"/>
                </a:lnTo>
                <a:lnTo>
                  <a:pt x="0" y="1060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3773" y="-160502"/>
            <a:ext cx="4243793" cy="11119975"/>
          </a:xfrm>
          <a:custGeom>
            <a:avLst/>
            <a:gdLst/>
            <a:ahLst/>
            <a:cxnLst/>
            <a:rect l="l" t="t" r="r" b="b"/>
            <a:pathLst>
              <a:path w="4243793" h="11119975">
                <a:moveTo>
                  <a:pt x="0" y="0"/>
                </a:moveTo>
                <a:lnTo>
                  <a:pt x="4243793" y="0"/>
                </a:lnTo>
                <a:lnTo>
                  <a:pt x="4243793" y="11119976"/>
                </a:lnTo>
                <a:lnTo>
                  <a:pt x="0" y="1111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382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177980" y="-160502"/>
            <a:ext cx="4243793" cy="11119975"/>
          </a:xfrm>
          <a:custGeom>
            <a:avLst/>
            <a:gdLst/>
            <a:ahLst/>
            <a:cxnLst/>
            <a:rect l="l" t="t" r="r" b="b"/>
            <a:pathLst>
              <a:path w="4243793" h="11119975">
                <a:moveTo>
                  <a:pt x="4243793" y="0"/>
                </a:moveTo>
                <a:lnTo>
                  <a:pt x="0" y="0"/>
                </a:lnTo>
                <a:lnTo>
                  <a:pt x="0" y="11119976"/>
                </a:lnTo>
                <a:lnTo>
                  <a:pt x="4243793" y="11119976"/>
                </a:lnTo>
                <a:lnTo>
                  <a:pt x="42437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38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95501" y="3071989"/>
            <a:ext cx="12696007" cy="4498054"/>
            <a:chOff x="0" y="0"/>
            <a:chExt cx="3343804" cy="118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96492" y="2741312"/>
            <a:ext cx="12551524" cy="136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54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PROPOSED SYSEM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A9ED67D-AF6F-B146-E0A1-6D26F785F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296" y="4174639"/>
            <a:ext cx="982070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Setup: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Define the pin numbers for the LEDs.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Initialize the LED pins as outputs in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setup()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function.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Loop: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Turn on the green LED, wait for 5 seconds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5000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m</a:t>
            </a:r>
            <a:r>
              <a:rPr lang="en-US" altLang="en-US" sz="2400" dirty="0" err="1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), then turn it off.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Turn on the yellow LED, wait for 2 seconds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2000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), then turn it off.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Turn on the red LED, wait for 5 seconds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5000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), then turn it off.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Repeat the cycle.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2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0883" y="2652530"/>
            <a:ext cx="4920061" cy="7798368"/>
          </a:xfrm>
          <a:custGeom>
            <a:avLst/>
            <a:gdLst/>
            <a:ahLst/>
            <a:cxnLst/>
            <a:rect l="l" t="t" r="r" b="b"/>
            <a:pathLst>
              <a:path w="4920061" h="7798368">
                <a:moveTo>
                  <a:pt x="0" y="0"/>
                </a:moveTo>
                <a:lnTo>
                  <a:pt x="4920061" y="0"/>
                </a:lnTo>
                <a:lnTo>
                  <a:pt x="4920061" y="7798368"/>
                </a:lnTo>
                <a:lnTo>
                  <a:pt x="0" y="7798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807292" y="2918597"/>
            <a:ext cx="1934476" cy="1934476"/>
          </a:xfrm>
          <a:custGeom>
            <a:avLst/>
            <a:gdLst/>
            <a:ahLst/>
            <a:cxnLst/>
            <a:rect l="l" t="t" r="r" b="b"/>
            <a:pathLst>
              <a:path w="1934476" h="1934476">
                <a:moveTo>
                  <a:pt x="0" y="0"/>
                </a:moveTo>
                <a:lnTo>
                  <a:pt x="1934476" y="0"/>
                </a:lnTo>
                <a:lnTo>
                  <a:pt x="1934476" y="1934477"/>
                </a:lnTo>
                <a:lnTo>
                  <a:pt x="0" y="193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85443" y="2192395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896268" y="2652530"/>
            <a:ext cx="4584125" cy="2140936"/>
            <a:chOff x="0" y="0"/>
            <a:chExt cx="6112166" cy="285458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6112166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 dirty="0">
                  <a:solidFill>
                    <a:srgbClr val="FFFDFC"/>
                  </a:solidFill>
                  <a:latin typeface="Monda Bold"/>
                  <a:ea typeface="Monda Bold"/>
                  <a:cs typeface="Monda Bold"/>
                  <a:sym typeface="Monda Bold"/>
                </a:rPr>
                <a:t>Evaluation of Current Lighting Infrastructure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31794"/>
              <a:ext cx="6112166" cy="1122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FFFDFC"/>
                  </a:solidFill>
                  <a:latin typeface="Lora"/>
                  <a:ea typeface="Lora"/>
                  <a:cs typeface="Lora"/>
                  <a:sym typeface="Lora"/>
                </a:rPr>
                <a:t>system's AI algorithms </a:t>
              </a:r>
              <a:r>
                <a:rPr lang="en-US" sz="2399" dirty="0" err="1">
                  <a:solidFill>
                    <a:srgbClr val="FFFDFC"/>
                  </a:solidFill>
                  <a:latin typeface="Lora"/>
                  <a:ea typeface="Lora"/>
                  <a:cs typeface="Lora"/>
                  <a:sym typeface="Lora"/>
                </a:rPr>
                <a:t>analyse</a:t>
              </a:r>
              <a:r>
                <a:rPr lang="en-US" sz="2399" dirty="0">
                  <a:solidFill>
                    <a:srgbClr val="FFFDFC"/>
                  </a:solidFill>
                  <a:latin typeface="Lora"/>
                  <a:ea typeface="Lora"/>
                  <a:cs typeface="Lora"/>
                  <a:sym typeface="Lora"/>
                </a:rPr>
                <a:t> real-time data!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103" y="5143500"/>
            <a:ext cx="4584125" cy="2626711"/>
            <a:chOff x="0" y="0"/>
            <a:chExt cx="6112166" cy="3502281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112166" cy="194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FFFDFC"/>
                  </a:solidFill>
                  <a:latin typeface="Monda Bold"/>
                  <a:ea typeface="Monda Bold"/>
                  <a:cs typeface="Monda Bold"/>
                  <a:sym typeface="Monda Bold"/>
                </a:rPr>
                <a:t>Design and Installation of New Lighting Systems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79494"/>
              <a:ext cx="6112166" cy="1122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FFFDFC"/>
                  </a:solidFill>
                  <a:latin typeface="Lora"/>
                  <a:ea typeface="Lora"/>
                  <a:cs typeface="Lora"/>
                  <a:sym typeface="Lora"/>
                </a:rPr>
                <a:t>dynamic lane management, and efficient vehicle routing!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85443" y="3885836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9144000" y="2671580"/>
            <a:ext cx="3759123" cy="103328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8889964" y="7091742"/>
            <a:ext cx="4013160" cy="180975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3094165" y="5143500"/>
            <a:ext cx="5680365" cy="454826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7164569" y="5862926"/>
            <a:ext cx="3450789" cy="2819582"/>
          </a:xfrm>
          <a:custGeom>
            <a:avLst/>
            <a:gdLst/>
            <a:ahLst/>
            <a:cxnLst/>
            <a:rect l="l" t="t" r="r" b="b"/>
            <a:pathLst>
              <a:path w="3450789" h="2819582">
                <a:moveTo>
                  <a:pt x="0" y="0"/>
                </a:moveTo>
                <a:lnTo>
                  <a:pt x="3450789" y="0"/>
                </a:lnTo>
                <a:lnTo>
                  <a:pt x="3450789" y="2819582"/>
                </a:lnTo>
                <a:lnTo>
                  <a:pt x="0" y="281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407490" y="330588"/>
            <a:ext cx="10734080" cy="149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88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EXISTING SYSTEM</a:t>
            </a:r>
            <a:endParaRPr lang="en-US" sz="8800" u="none" strike="noStrike" dirty="0">
              <a:solidFill>
                <a:srgbClr val="FFE787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896268" y="6551714"/>
            <a:ext cx="4584125" cy="2626711"/>
            <a:chOff x="0" y="0"/>
            <a:chExt cx="6112166" cy="350228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6112166" cy="194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>
                  <a:solidFill>
                    <a:srgbClr val="FFFDFC"/>
                  </a:solidFill>
                  <a:latin typeface="Monda Bold"/>
                  <a:ea typeface="Monda Bold"/>
                  <a:cs typeface="Monda Bold"/>
                  <a:sym typeface="Monda Bold"/>
                </a:rPr>
                <a:t>Implementation of Energy-Efficient Technologies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79494"/>
              <a:ext cx="6112166" cy="1122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FFFDFC"/>
                  </a:solidFill>
                  <a:latin typeface="Lora"/>
                  <a:ea typeface="Lora"/>
                  <a:cs typeface="Lora"/>
                  <a:sym typeface="Lora"/>
                </a:rPr>
                <a:t>enabling proactive adjustments to traffic signals!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0020" y="-160502"/>
            <a:ext cx="10067960" cy="10608003"/>
          </a:xfrm>
          <a:custGeom>
            <a:avLst/>
            <a:gdLst/>
            <a:ahLst/>
            <a:cxnLst/>
            <a:rect l="l" t="t" r="r" b="b"/>
            <a:pathLst>
              <a:path w="10067960" h="10608003">
                <a:moveTo>
                  <a:pt x="0" y="0"/>
                </a:moveTo>
                <a:lnTo>
                  <a:pt x="10067960" y="0"/>
                </a:lnTo>
                <a:lnTo>
                  <a:pt x="10067960" y="10608004"/>
                </a:lnTo>
                <a:lnTo>
                  <a:pt x="0" y="1060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3773" y="-160502"/>
            <a:ext cx="4243793" cy="11119975"/>
          </a:xfrm>
          <a:custGeom>
            <a:avLst/>
            <a:gdLst/>
            <a:ahLst/>
            <a:cxnLst/>
            <a:rect l="l" t="t" r="r" b="b"/>
            <a:pathLst>
              <a:path w="4243793" h="11119975">
                <a:moveTo>
                  <a:pt x="0" y="0"/>
                </a:moveTo>
                <a:lnTo>
                  <a:pt x="4243793" y="0"/>
                </a:lnTo>
                <a:lnTo>
                  <a:pt x="4243793" y="11119976"/>
                </a:lnTo>
                <a:lnTo>
                  <a:pt x="0" y="1111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382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177980" y="-160502"/>
            <a:ext cx="4243793" cy="11119975"/>
          </a:xfrm>
          <a:custGeom>
            <a:avLst/>
            <a:gdLst/>
            <a:ahLst/>
            <a:cxnLst/>
            <a:rect l="l" t="t" r="r" b="b"/>
            <a:pathLst>
              <a:path w="4243793" h="11119975">
                <a:moveTo>
                  <a:pt x="4243793" y="0"/>
                </a:moveTo>
                <a:lnTo>
                  <a:pt x="0" y="0"/>
                </a:lnTo>
                <a:lnTo>
                  <a:pt x="0" y="11119976"/>
                </a:lnTo>
                <a:lnTo>
                  <a:pt x="4243793" y="11119976"/>
                </a:lnTo>
                <a:lnTo>
                  <a:pt x="42437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38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95501" y="3071989"/>
            <a:ext cx="12696007" cy="4498054"/>
            <a:chOff x="0" y="0"/>
            <a:chExt cx="3343804" cy="118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40975" y="3028342"/>
            <a:ext cx="12551524" cy="136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5400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40072" y="4593990"/>
            <a:ext cx="8558316" cy="276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Building a traffic light system with an Arduino Uno is an enriching project that solidifies fundamental concepts in electronics and programming. It opens doors to numerous enhancements and variations, making it a versatile and scalable learning experience. Through this project, one gains practical skills that are foundational for more advanced projects and real-world applications in automation and control systems.</a:t>
            </a:r>
            <a:endParaRPr lang="en-US" sz="2400" u="none" dirty="0">
              <a:solidFill>
                <a:schemeClr val="bg1">
                  <a:lumMod val="9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0110709" y="2155820"/>
            <a:ext cx="20995782" cy="1860560"/>
            <a:chOff x="0" y="0"/>
            <a:chExt cx="27994376" cy="2480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7405641" y="3023592"/>
            <a:ext cx="20995782" cy="1860560"/>
            <a:chOff x="0" y="0"/>
            <a:chExt cx="27994376" cy="248074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5294790" y="897336"/>
            <a:ext cx="769841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600" u="none" strike="noStrike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REFERENCE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965228-579E-7E59-CD37-1D5909D63370}"/>
              </a:ext>
            </a:extLst>
          </p:cNvPr>
          <p:cNvSpPr txBox="1"/>
          <p:nvPr/>
        </p:nvSpPr>
        <p:spPr>
          <a:xfrm>
            <a:off x="4229100" y="2929689"/>
            <a:ext cx="98298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MS Reference Sans Serif" panose="020B0604030504040204" pitchFamily="34" charset="0"/>
              </a:rPr>
              <a:t> Arduino Official Website: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MS Reference Sans Serif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MS Reference Sans Serif" panose="020B0604030504040204" pitchFamily="34" charset="0"/>
              </a:rPr>
              <a:t>The official Arduino website (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MS Reference Sans Serif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MS Reference Sans Serif" panose="020B0604030504040204" pitchFamily="34" charset="0"/>
              </a:rPr>
              <a:t>) provides comprehensive documentation, tutorials, and examples for getting started with Arduino boards and projects.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MS Reference Sans Serif" panose="020B0604030504040204" pitchFamily="34" charset="0"/>
              </a:rPr>
              <a:t> Arduino Workshop: A Hands-On Introduction with 65 Projects" by John Boxall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MS Reference Sans Serif" panose="020B0604030504040204" pitchFamily="34" charset="0"/>
              </a:rPr>
              <a:t>https://youtu.be/u6ilYC7LeKQ?si=ggovgvHmPdWnfhSM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726</Words>
  <Application>Microsoft Office PowerPoint</Application>
  <PresentationFormat>Custom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 Black</vt:lpstr>
      <vt:lpstr>Lucida Bright</vt:lpstr>
      <vt:lpstr>MS Reference Sans Serif</vt:lpstr>
      <vt:lpstr>Arial Unicode MS</vt:lpstr>
      <vt:lpstr>Arial</vt:lpstr>
      <vt:lpstr>Calibri</vt:lpstr>
      <vt:lpstr>Monda Bold</vt:lpstr>
      <vt:lpstr>Lora Bold</vt:lpstr>
      <vt:lpstr>Wingdings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Illustrated Roadway Lighting Project Proposal</dc:title>
  <dc:creator>praka lathan</dc:creator>
  <cp:lastModifiedBy>praka lathan</cp:lastModifiedBy>
  <cp:revision>7</cp:revision>
  <dcterms:created xsi:type="dcterms:W3CDTF">2006-08-16T00:00:00Z</dcterms:created>
  <dcterms:modified xsi:type="dcterms:W3CDTF">2024-08-02T05:02:48Z</dcterms:modified>
  <dc:identifier>DAGMbcnF5nE</dc:identifier>
</cp:coreProperties>
</file>